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3" r:id="rId3"/>
    <p:sldId id="270" r:id="rId4"/>
    <p:sldId id="267" r:id="rId5"/>
    <p:sldId id="271" r:id="rId6"/>
    <p:sldId id="266" r:id="rId7"/>
    <p:sldId id="268" r:id="rId8"/>
    <p:sldId id="258" r:id="rId9"/>
    <p:sldId id="262" r:id="rId10"/>
    <p:sldId id="264" r:id="rId11"/>
    <p:sldId id="2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55" d="100"/>
          <a:sy n="55" d="100"/>
        </p:scale>
        <p:origin x="108" y="1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3F638A-6036-4493-883C-1450F96615C8}" type="datetimeFigureOut">
              <a:rPr lang="en-US" smtClean="0"/>
              <a:t>1/9/2016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2D713-3CD6-4B9A-B9A2-C704D24FEC2E}" type="slidenum">
              <a:rPr lang="en-US" smtClean="0"/>
              <a:t>‹#›</a:t>
            </a:fld>
            <a:endParaRPr lang="en-US"/>
          </a:p>
        </p:txBody>
      </p:sp>
    </p:spTree>
    <p:extLst>
      <p:ext uri="{BB962C8B-B14F-4D97-AF65-F5344CB8AC3E}">
        <p14:creationId xmlns:p14="http://schemas.microsoft.com/office/powerpoint/2010/main" val="185454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651C7-C46B-4104-ACFE-3E6CABB7A46E}" type="datetimeFigureOut">
              <a:rPr lang="en-US" smtClean="0"/>
              <a:t>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93782-B5A6-465C-BD60-CCF64AD9FEEF}" type="slidenum">
              <a:rPr lang="en-US" smtClean="0"/>
              <a:t>‹#›</a:t>
            </a:fld>
            <a:endParaRPr lang="en-US"/>
          </a:p>
        </p:txBody>
      </p:sp>
    </p:spTree>
    <p:extLst>
      <p:ext uri="{BB962C8B-B14F-4D97-AF65-F5344CB8AC3E}">
        <p14:creationId xmlns:p14="http://schemas.microsoft.com/office/powerpoint/2010/main" val="2691386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93782-B5A6-465C-BD60-CCF64AD9FEEF}" type="slidenum">
              <a:rPr lang="en-US" smtClean="0"/>
              <a:t>1</a:t>
            </a:fld>
            <a:endParaRPr lang="en-US"/>
          </a:p>
        </p:txBody>
      </p:sp>
    </p:spTree>
    <p:extLst>
      <p:ext uri="{BB962C8B-B14F-4D97-AF65-F5344CB8AC3E}">
        <p14:creationId xmlns:p14="http://schemas.microsoft.com/office/powerpoint/2010/main" val="2522224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93782-B5A6-465C-BD60-CCF64AD9FEEF}" type="slidenum">
              <a:rPr lang="en-US" smtClean="0"/>
              <a:t>10</a:t>
            </a:fld>
            <a:endParaRPr lang="en-US"/>
          </a:p>
        </p:txBody>
      </p:sp>
    </p:spTree>
    <p:extLst>
      <p:ext uri="{BB962C8B-B14F-4D97-AF65-F5344CB8AC3E}">
        <p14:creationId xmlns:p14="http://schemas.microsoft.com/office/powerpoint/2010/main" val="143377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93782-B5A6-465C-BD60-CCF64AD9FEEF}" type="slidenum">
              <a:rPr lang="en-US" smtClean="0"/>
              <a:t>2</a:t>
            </a:fld>
            <a:endParaRPr lang="en-US"/>
          </a:p>
        </p:txBody>
      </p:sp>
    </p:spTree>
    <p:extLst>
      <p:ext uri="{BB962C8B-B14F-4D97-AF65-F5344CB8AC3E}">
        <p14:creationId xmlns:p14="http://schemas.microsoft.com/office/powerpoint/2010/main" val="328239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93782-B5A6-465C-BD60-CCF64AD9FEEF}" type="slidenum">
              <a:rPr lang="en-US" smtClean="0"/>
              <a:t>3</a:t>
            </a:fld>
            <a:endParaRPr lang="en-US"/>
          </a:p>
        </p:txBody>
      </p:sp>
    </p:spTree>
    <p:extLst>
      <p:ext uri="{BB962C8B-B14F-4D97-AF65-F5344CB8AC3E}">
        <p14:creationId xmlns:p14="http://schemas.microsoft.com/office/powerpoint/2010/main" val="1986472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93782-B5A6-465C-BD60-CCF64AD9FEEF}" type="slidenum">
              <a:rPr lang="en-US" smtClean="0"/>
              <a:t>4</a:t>
            </a:fld>
            <a:endParaRPr lang="en-US"/>
          </a:p>
        </p:txBody>
      </p:sp>
    </p:spTree>
    <p:extLst>
      <p:ext uri="{BB962C8B-B14F-4D97-AF65-F5344CB8AC3E}">
        <p14:creationId xmlns:p14="http://schemas.microsoft.com/office/powerpoint/2010/main" val="114316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93782-B5A6-465C-BD60-CCF64AD9FEEF}" type="slidenum">
              <a:rPr lang="en-US" smtClean="0"/>
              <a:t>5</a:t>
            </a:fld>
            <a:endParaRPr lang="en-US"/>
          </a:p>
        </p:txBody>
      </p:sp>
    </p:spTree>
    <p:extLst>
      <p:ext uri="{BB962C8B-B14F-4D97-AF65-F5344CB8AC3E}">
        <p14:creationId xmlns:p14="http://schemas.microsoft.com/office/powerpoint/2010/main" val="686983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93782-B5A6-465C-BD60-CCF64AD9FEEF}" type="slidenum">
              <a:rPr lang="en-US" smtClean="0"/>
              <a:t>6</a:t>
            </a:fld>
            <a:endParaRPr lang="en-US"/>
          </a:p>
        </p:txBody>
      </p:sp>
    </p:spTree>
    <p:extLst>
      <p:ext uri="{BB962C8B-B14F-4D97-AF65-F5344CB8AC3E}">
        <p14:creationId xmlns:p14="http://schemas.microsoft.com/office/powerpoint/2010/main" val="126531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93782-B5A6-465C-BD60-CCF64AD9FEEF}" type="slidenum">
              <a:rPr lang="en-US" smtClean="0"/>
              <a:t>7</a:t>
            </a:fld>
            <a:endParaRPr lang="en-US"/>
          </a:p>
        </p:txBody>
      </p:sp>
    </p:spTree>
    <p:extLst>
      <p:ext uri="{BB962C8B-B14F-4D97-AF65-F5344CB8AC3E}">
        <p14:creationId xmlns:p14="http://schemas.microsoft.com/office/powerpoint/2010/main" val="136817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93782-B5A6-465C-BD60-CCF64AD9FEEF}" type="slidenum">
              <a:rPr lang="en-US" smtClean="0"/>
              <a:t>8</a:t>
            </a:fld>
            <a:endParaRPr lang="en-US"/>
          </a:p>
        </p:txBody>
      </p:sp>
    </p:spTree>
    <p:extLst>
      <p:ext uri="{BB962C8B-B14F-4D97-AF65-F5344CB8AC3E}">
        <p14:creationId xmlns:p14="http://schemas.microsoft.com/office/powerpoint/2010/main" val="3814586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93782-B5A6-465C-BD60-CCF64AD9FEEF}" type="slidenum">
              <a:rPr lang="en-US" smtClean="0"/>
              <a:t>9</a:t>
            </a:fld>
            <a:endParaRPr lang="en-US"/>
          </a:p>
        </p:txBody>
      </p:sp>
    </p:spTree>
    <p:extLst>
      <p:ext uri="{BB962C8B-B14F-4D97-AF65-F5344CB8AC3E}">
        <p14:creationId xmlns:p14="http://schemas.microsoft.com/office/powerpoint/2010/main" val="3182105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8769F1-41F5-435A-A043-D313C1B7EA7F}"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465DF-77B7-4F84-B812-9A5CCF5B6B86}" type="slidenum">
              <a:rPr lang="en-US" smtClean="0"/>
              <a:t>‹#›</a:t>
            </a:fld>
            <a:endParaRPr lang="en-US"/>
          </a:p>
        </p:txBody>
      </p:sp>
    </p:spTree>
    <p:extLst>
      <p:ext uri="{BB962C8B-B14F-4D97-AF65-F5344CB8AC3E}">
        <p14:creationId xmlns:p14="http://schemas.microsoft.com/office/powerpoint/2010/main" val="57962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769F1-41F5-435A-A043-D313C1B7EA7F}"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465DF-77B7-4F84-B812-9A5CCF5B6B86}" type="slidenum">
              <a:rPr lang="en-US" smtClean="0"/>
              <a:t>‹#›</a:t>
            </a:fld>
            <a:endParaRPr lang="en-US"/>
          </a:p>
        </p:txBody>
      </p:sp>
    </p:spTree>
    <p:extLst>
      <p:ext uri="{BB962C8B-B14F-4D97-AF65-F5344CB8AC3E}">
        <p14:creationId xmlns:p14="http://schemas.microsoft.com/office/powerpoint/2010/main" val="321895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769F1-41F5-435A-A043-D313C1B7EA7F}"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465DF-77B7-4F84-B812-9A5CCF5B6B86}" type="slidenum">
              <a:rPr lang="en-US" smtClean="0"/>
              <a:t>‹#›</a:t>
            </a:fld>
            <a:endParaRPr lang="en-US"/>
          </a:p>
        </p:txBody>
      </p:sp>
    </p:spTree>
    <p:extLst>
      <p:ext uri="{BB962C8B-B14F-4D97-AF65-F5344CB8AC3E}">
        <p14:creationId xmlns:p14="http://schemas.microsoft.com/office/powerpoint/2010/main" val="460255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769F1-41F5-435A-A043-D313C1B7EA7F}"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465DF-77B7-4F84-B812-9A5CCF5B6B86}" type="slidenum">
              <a:rPr lang="en-US" smtClean="0"/>
              <a:t>‹#›</a:t>
            </a:fld>
            <a:endParaRPr lang="en-US"/>
          </a:p>
        </p:txBody>
      </p:sp>
    </p:spTree>
    <p:extLst>
      <p:ext uri="{BB962C8B-B14F-4D97-AF65-F5344CB8AC3E}">
        <p14:creationId xmlns:p14="http://schemas.microsoft.com/office/powerpoint/2010/main" val="166009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8769F1-41F5-435A-A043-D313C1B7EA7F}" type="datetimeFigureOut">
              <a:rPr lang="en-US" smtClean="0"/>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465DF-77B7-4F84-B812-9A5CCF5B6B86}" type="slidenum">
              <a:rPr lang="en-US" smtClean="0"/>
              <a:t>‹#›</a:t>
            </a:fld>
            <a:endParaRPr lang="en-US"/>
          </a:p>
        </p:txBody>
      </p:sp>
    </p:spTree>
    <p:extLst>
      <p:ext uri="{BB962C8B-B14F-4D97-AF65-F5344CB8AC3E}">
        <p14:creationId xmlns:p14="http://schemas.microsoft.com/office/powerpoint/2010/main" val="349702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8769F1-41F5-435A-A043-D313C1B7EA7F}" type="datetimeFigureOut">
              <a:rPr lang="en-US" smtClean="0"/>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465DF-77B7-4F84-B812-9A5CCF5B6B86}" type="slidenum">
              <a:rPr lang="en-US" smtClean="0"/>
              <a:t>‹#›</a:t>
            </a:fld>
            <a:endParaRPr lang="en-US"/>
          </a:p>
        </p:txBody>
      </p:sp>
    </p:spTree>
    <p:extLst>
      <p:ext uri="{BB962C8B-B14F-4D97-AF65-F5344CB8AC3E}">
        <p14:creationId xmlns:p14="http://schemas.microsoft.com/office/powerpoint/2010/main" val="327722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8769F1-41F5-435A-A043-D313C1B7EA7F}" type="datetimeFigureOut">
              <a:rPr lang="en-US" smtClean="0"/>
              <a:t>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0465DF-77B7-4F84-B812-9A5CCF5B6B86}" type="slidenum">
              <a:rPr lang="en-US" smtClean="0"/>
              <a:t>‹#›</a:t>
            </a:fld>
            <a:endParaRPr lang="en-US"/>
          </a:p>
        </p:txBody>
      </p:sp>
    </p:spTree>
    <p:extLst>
      <p:ext uri="{BB962C8B-B14F-4D97-AF65-F5344CB8AC3E}">
        <p14:creationId xmlns:p14="http://schemas.microsoft.com/office/powerpoint/2010/main" val="102964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8769F1-41F5-435A-A043-D313C1B7EA7F}" type="datetimeFigureOut">
              <a:rPr lang="en-US" smtClean="0"/>
              <a:t>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0465DF-77B7-4F84-B812-9A5CCF5B6B86}" type="slidenum">
              <a:rPr lang="en-US" smtClean="0"/>
              <a:t>‹#›</a:t>
            </a:fld>
            <a:endParaRPr lang="en-US"/>
          </a:p>
        </p:txBody>
      </p:sp>
    </p:spTree>
    <p:extLst>
      <p:ext uri="{BB962C8B-B14F-4D97-AF65-F5344CB8AC3E}">
        <p14:creationId xmlns:p14="http://schemas.microsoft.com/office/powerpoint/2010/main" val="294158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769F1-41F5-435A-A043-D313C1B7EA7F}" type="datetimeFigureOut">
              <a:rPr lang="en-US" smtClean="0"/>
              <a:t>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0465DF-77B7-4F84-B812-9A5CCF5B6B86}" type="slidenum">
              <a:rPr lang="en-US" smtClean="0"/>
              <a:t>‹#›</a:t>
            </a:fld>
            <a:endParaRPr lang="en-US"/>
          </a:p>
        </p:txBody>
      </p:sp>
    </p:spTree>
    <p:extLst>
      <p:ext uri="{BB962C8B-B14F-4D97-AF65-F5344CB8AC3E}">
        <p14:creationId xmlns:p14="http://schemas.microsoft.com/office/powerpoint/2010/main" val="135094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769F1-41F5-435A-A043-D313C1B7EA7F}" type="datetimeFigureOut">
              <a:rPr lang="en-US" smtClean="0"/>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465DF-77B7-4F84-B812-9A5CCF5B6B86}" type="slidenum">
              <a:rPr lang="en-US" smtClean="0"/>
              <a:t>‹#›</a:t>
            </a:fld>
            <a:endParaRPr lang="en-US"/>
          </a:p>
        </p:txBody>
      </p:sp>
    </p:spTree>
    <p:extLst>
      <p:ext uri="{BB962C8B-B14F-4D97-AF65-F5344CB8AC3E}">
        <p14:creationId xmlns:p14="http://schemas.microsoft.com/office/powerpoint/2010/main" val="71603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769F1-41F5-435A-A043-D313C1B7EA7F}" type="datetimeFigureOut">
              <a:rPr lang="en-US" smtClean="0"/>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465DF-77B7-4F84-B812-9A5CCF5B6B86}" type="slidenum">
              <a:rPr lang="en-US" smtClean="0"/>
              <a:t>‹#›</a:t>
            </a:fld>
            <a:endParaRPr lang="en-US"/>
          </a:p>
        </p:txBody>
      </p:sp>
    </p:spTree>
    <p:extLst>
      <p:ext uri="{BB962C8B-B14F-4D97-AF65-F5344CB8AC3E}">
        <p14:creationId xmlns:p14="http://schemas.microsoft.com/office/powerpoint/2010/main" val="70563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769F1-41F5-435A-A043-D313C1B7EA7F}" type="datetimeFigureOut">
              <a:rPr lang="en-US" smtClean="0"/>
              <a:t>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465DF-77B7-4F84-B812-9A5CCF5B6B86}" type="slidenum">
              <a:rPr lang="en-US" smtClean="0"/>
              <a:t>‹#›</a:t>
            </a:fld>
            <a:endParaRPr lang="en-US"/>
          </a:p>
        </p:txBody>
      </p:sp>
    </p:spTree>
    <p:extLst>
      <p:ext uri="{BB962C8B-B14F-4D97-AF65-F5344CB8AC3E}">
        <p14:creationId xmlns:p14="http://schemas.microsoft.com/office/powerpoint/2010/main" val="2788127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Team 5282</a:t>
            </a:r>
            <a:endParaRPr lang="en-US" dirty="0"/>
          </a:p>
        </p:txBody>
      </p:sp>
      <p:sp>
        <p:nvSpPr>
          <p:cNvPr id="3" name="Subtitle 2"/>
          <p:cNvSpPr>
            <a:spLocks noGrp="1"/>
          </p:cNvSpPr>
          <p:nvPr>
            <p:ph type="subTitle" idx="1"/>
          </p:nvPr>
        </p:nvSpPr>
        <p:spPr/>
        <p:txBody>
          <a:bodyPr/>
          <a:lstStyle/>
          <a:p>
            <a:r>
              <a:rPr lang="en-US" dirty="0" smtClean="0"/>
              <a:t>Durand, MI - Railroaders</a:t>
            </a:r>
            <a:endParaRPr lang="en-US" dirty="0"/>
          </a:p>
        </p:txBody>
      </p:sp>
    </p:spTree>
    <p:extLst>
      <p:ext uri="{BB962C8B-B14F-4D97-AF65-F5344CB8AC3E}">
        <p14:creationId xmlns:p14="http://schemas.microsoft.com/office/powerpoint/2010/main" val="295336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Priorities/ Goals for robot design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Boulders in tower</a:t>
            </a:r>
          </a:p>
          <a:p>
            <a:r>
              <a:rPr lang="en-US" dirty="0" smtClean="0"/>
              <a:t>Get across their defense</a:t>
            </a:r>
          </a:p>
          <a:p>
            <a:r>
              <a:rPr lang="en-US" dirty="0" smtClean="0"/>
              <a:t>Scaling Tower</a:t>
            </a:r>
          </a:p>
          <a:p>
            <a:r>
              <a:rPr lang="en-US" dirty="0" smtClean="0"/>
              <a:t>End on the batter to capture in last 20 seconds</a:t>
            </a:r>
          </a:p>
          <a:p>
            <a:r>
              <a:rPr lang="en-US" dirty="0" smtClean="0"/>
              <a:t>Defending our tower</a:t>
            </a:r>
          </a:p>
          <a:p>
            <a:pPr marL="0" indent="0">
              <a:buNone/>
            </a:pPr>
            <a:r>
              <a:rPr lang="en-US" dirty="0" smtClean="0"/>
              <a:t>5 Types:</a:t>
            </a:r>
          </a:p>
          <a:p>
            <a:pPr marL="514350" indent="-514350">
              <a:buAutoNum type="arabicPeriod"/>
            </a:pPr>
            <a:r>
              <a:rPr lang="en-US" dirty="0" smtClean="0"/>
              <a:t>Defend</a:t>
            </a:r>
          </a:p>
          <a:p>
            <a:pPr marL="514350" indent="-514350">
              <a:buAutoNum type="arabicPeriod"/>
            </a:pPr>
            <a:r>
              <a:rPr lang="en-US" dirty="0" smtClean="0"/>
              <a:t>Shoot</a:t>
            </a:r>
          </a:p>
          <a:p>
            <a:pPr marL="514350" indent="-514350">
              <a:buAutoNum type="arabicPeriod"/>
            </a:pPr>
            <a:r>
              <a:rPr lang="en-US" dirty="0" smtClean="0"/>
              <a:t>Transfer Boulders</a:t>
            </a:r>
          </a:p>
          <a:p>
            <a:pPr marL="514350" indent="-514350">
              <a:buAutoNum type="arabicPeriod"/>
            </a:pPr>
            <a:r>
              <a:rPr lang="en-US" dirty="0" smtClean="0"/>
              <a:t>Breaking Defenses</a:t>
            </a:r>
          </a:p>
          <a:p>
            <a:pPr marL="514350" indent="-514350">
              <a:buAutoNum type="arabicPeriod"/>
            </a:pPr>
            <a:r>
              <a:rPr lang="en-US" dirty="0" smtClean="0"/>
              <a:t>Scaling</a:t>
            </a:r>
          </a:p>
          <a:p>
            <a:pPr marL="514350" indent="-514350">
              <a:buAutoNum type="arabicPeriod"/>
            </a:pPr>
            <a:endParaRPr lang="en-US" dirty="0" smtClean="0"/>
          </a:p>
          <a:p>
            <a:endParaRPr lang="en-US" dirty="0"/>
          </a:p>
        </p:txBody>
      </p:sp>
    </p:spTree>
    <p:extLst>
      <p:ext uri="{BB962C8B-B14F-4D97-AF65-F5344CB8AC3E}">
        <p14:creationId xmlns:p14="http://schemas.microsoft.com/office/powerpoint/2010/main" val="351483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4" y="0"/>
            <a:ext cx="11810149" cy="1325563"/>
          </a:xfrm>
        </p:spPr>
        <p:txBody>
          <a:bodyPr/>
          <a:lstStyle/>
          <a:p>
            <a:pPr algn="ctr"/>
            <a:r>
              <a:rPr lang="en-US" dirty="0" smtClean="0"/>
              <a:t>2016 First Robotics Competition: Stronghold</a:t>
            </a:r>
            <a:endParaRPr lang="en-US" dirty="0"/>
          </a:p>
        </p:txBody>
      </p:sp>
      <p:pic>
        <p:nvPicPr>
          <p:cNvPr id="4" name="Content Placeholder 3"/>
          <p:cNvPicPr>
            <a:picLocks noGrp="1" noChangeAspect="1"/>
          </p:cNvPicPr>
          <p:nvPr>
            <p:ph idx="1"/>
          </p:nvPr>
        </p:nvPicPr>
        <p:blipFill>
          <a:blip r:embed="rId2"/>
          <a:stretch>
            <a:fillRect/>
          </a:stretch>
        </p:blipFill>
        <p:spPr>
          <a:xfrm>
            <a:off x="119384" y="1152275"/>
            <a:ext cx="11937149" cy="5705726"/>
          </a:xfrm>
          <a:prstGeom prst="rect">
            <a:avLst/>
          </a:prstGeom>
        </p:spPr>
      </p:pic>
    </p:spTree>
    <p:extLst>
      <p:ext uri="{BB962C8B-B14F-4D97-AF65-F5344CB8AC3E}">
        <p14:creationId xmlns:p14="http://schemas.microsoft.com/office/powerpoint/2010/main" val="397249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Layout</a:t>
            </a:r>
            <a:endParaRPr lang="en-US" dirty="0"/>
          </a:p>
        </p:txBody>
      </p:sp>
      <p:sp>
        <p:nvSpPr>
          <p:cNvPr id="6" name="TextBox 5"/>
          <p:cNvSpPr txBox="1"/>
          <p:nvPr/>
        </p:nvSpPr>
        <p:spPr>
          <a:xfrm>
            <a:off x="838200" y="1690688"/>
            <a:ext cx="4732867"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Field Dimensions: 26 </a:t>
            </a:r>
            <a:r>
              <a:rPr lang="en-US" dirty="0" err="1" smtClean="0"/>
              <a:t>ft</a:t>
            </a:r>
            <a:r>
              <a:rPr lang="en-US" dirty="0" smtClean="0"/>
              <a:t> 7in * 54ft 1in</a:t>
            </a:r>
          </a:p>
          <a:p>
            <a:pPr marL="285750" indent="-285750">
              <a:buFont typeface="Arial" panose="020B0604020202020204" pitchFamily="34" charset="0"/>
              <a:buChar char="•"/>
            </a:pPr>
            <a:r>
              <a:rPr lang="en-US" dirty="0" smtClean="0"/>
              <a:t>Courtyard: 16 </a:t>
            </a:r>
            <a:r>
              <a:rPr lang="en-US" dirty="0" err="1" smtClean="0"/>
              <a:t>ft</a:t>
            </a:r>
            <a:endParaRPr lang="en-US" dirty="0" smtClean="0"/>
          </a:p>
          <a:p>
            <a:pPr marL="742950" lvl="1" indent="-285750">
              <a:buFont typeface="Arial" panose="020B0604020202020204" pitchFamily="34" charset="0"/>
              <a:buChar char="•"/>
            </a:pPr>
            <a:r>
              <a:rPr lang="en-US" dirty="0" smtClean="0"/>
              <a:t>2 in Alignment line measured 11 </a:t>
            </a:r>
            <a:r>
              <a:rPr lang="en-US" dirty="0" err="1" smtClean="0"/>
              <a:t>ft</a:t>
            </a:r>
            <a:r>
              <a:rPr lang="en-US" dirty="0" smtClean="0"/>
              <a:t> from castle </a:t>
            </a:r>
            <a:r>
              <a:rPr lang="en-US" dirty="0" smtClean="0"/>
              <a:t>wall (parallel with driver wall). </a:t>
            </a:r>
            <a:r>
              <a:rPr lang="en-US" dirty="0" smtClean="0"/>
              <a:t>One defensive robot. In last 20 seconds defensive robot can not touch other robots</a:t>
            </a:r>
            <a:endParaRPr lang="en-US" dirty="0"/>
          </a:p>
          <a:p>
            <a:pPr marL="742950" lvl="1" indent="-285750">
              <a:buFont typeface="Arial" panose="020B0604020202020204" pitchFamily="34" charset="0"/>
              <a:buChar char="•"/>
            </a:pPr>
            <a:r>
              <a:rPr lang="en-US" dirty="0" smtClean="0"/>
              <a:t>Outworks</a:t>
            </a:r>
          </a:p>
          <a:p>
            <a:pPr marL="742950" lvl="1" indent="-285750">
              <a:buFont typeface="Arial" panose="020B0604020202020204" pitchFamily="34" charset="0"/>
              <a:buChar char="•"/>
            </a:pPr>
            <a:r>
              <a:rPr lang="en-US" dirty="0" smtClean="0"/>
              <a:t>Neutral Zone</a:t>
            </a:r>
          </a:p>
          <a:p>
            <a:pPr marL="1200150" lvl="2" indent="-285750">
              <a:buFont typeface="Arial" panose="020B0604020202020204" pitchFamily="34" charset="0"/>
              <a:buChar char="•"/>
            </a:pPr>
            <a:r>
              <a:rPr lang="en-US" dirty="0" smtClean="0"/>
              <a:t>Midline (6 boulders)</a:t>
            </a:r>
          </a:p>
          <a:p>
            <a:pPr marL="742950" lvl="1" indent="-285750">
              <a:buFont typeface="Arial" panose="020B0604020202020204" pitchFamily="34" charset="0"/>
              <a:buChar char="•"/>
            </a:pPr>
            <a:r>
              <a:rPr lang="en-US" dirty="0" smtClean="0"/>
              <a:t>Secret Passage</a:t>
            </a:r>
          </a:p>
          <a:p>
            <a:pPr marL="1200150" lvl="2" indent="-285750">
              <a:buFont typeface="Arial" panose="020B0604020202020204" pitchFamily="34" charset="0"/>
              <a:buChar char="•"/>
            </a:pPr>
            <a:r>
              <a:rPr lang="en-US" dirty="0" smtClean="0"/>
              <a:t>Boulders are placed in filed from the human player. Two low holes and one high. Only go in and out through the courtyard. Can’t touch an offensive robot in their secret passage. </a:t>
            </a:r>
            <a:endParaRPr lang="en-US" dirty="0"/>
          </a:p>
          <a:p>
            <a:pPr marL="1200150" lvl="2" indent="-285750">
              <a:buFont typeface="Arial" panose="020B0604020202020204" pitchFamily="34" charset="0"/>
              <a:buChar char="•"/>
            </a:pPr>
            <a:endParaRPr lang="en-US" dirty="0" smtClean="0"/>
          </a:p>
        </p:txBody>
      </p:sp>
      <p:pic>
        <p:nvPicPr>
          <p:cNvPr id="3" name="Picture 2"/>
          <p:cNvPicPr>
            <a:picLocks noChangeAspect="1"/>
          </p:cNvPicPr>
          <p:nvPr/>
        </p:nvPicPr>
        <p:blipFill>
          <a:blip r:embed="rId3"/>
          <a:stretch>
            <a:fillRect/>
          </a:stretch>
        </p:blipFill>
        <p:spPr>
          <a:xfrm>
            <a:off x="7451134" y="0"/>
            <a:ext cx="4522482" cy="2015067"/>
          </a:xfrm>
          <a:prstGeom prst="rect">
            <a:avLst/>
          </a:prstGeom>
        </p:spPr>
      </p:pic>
      <p:pic>
        <p:nvPicPr>
          <p:cNvPr id="8" name="Content Placeholder 7"/>
          <p:cNvPicPr>
            <a:picLocks noGrp="1" noChangeAspect="1"/>
          </p:cNvPicPr>
          <p:nvPr>
            <p:ph idx="1"/>
          </p:nvPr>
        </p:nvPicPr>
        <p:blipFill>
          <a:blip r:embed="rId4"/>
          <a:stretch>
            <a:fillRect/>
          </a:stretch>
        </p:blipFill>
        <p:spPr>
          <a:xfrm>
            <a:off x="5733926" y="2015068"/>
            <a:ext cx="6239690" cy="2942238"/>
          </a:xfrm>
          <a:prstGeom prst="rect">
            <a:avLst/>
          </a:prstGeom>
        </p:spPr>
      </p:pic>
      <p:pic>
        <p:nvPicPr>
          <p:cNvPr id="9" name="Picture 8"/>
          <p:cNvPicPr>
            <a:picLocks noChangeAspect="1"/>
          </p:cNvPicPr>
          <p:nvPr/>
        </p:nvPicPr>
        <p:blipFill>
          <a:blip r:embed="rId5"/>
          <a:stretch>
            <a:fillRect/>
          </a:stretch>
        </p:blipFill>
        <p:spPr>
          <a:xfrm>
            <a:off x="7453491" y="4957305"/>
            <a:ext cx="3976510" cy="1900695"/>
          </a:xfrm>
          <a:prstGeom prst="rect">
            <a:avLst/>
          </a:prstGeom>
        </p:spPr>
      </p:pic>
    </p:spTree>
    <p:extLst>
      <p:ext uri="{BB962C8B-B14F-4D97-AF65-F5344CB8AC3E}">
        <p14:creationId xmlns:p14="http://schemas.microsoft.com/office/powerpoint/2010/main" val="3275000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 Set-Up/Times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Full match 2 min 30 sec</a:t>
            </a:r>
          </a:p>
          <a:p>
            <a:pPr lvl="1"/>
            <a:r>
              <a:rPr lang="en-US" dirty="0" err="1" smtClean="0"/>
              <a:t>Auton</a:t>
            </a:r>
            <a:r>
              <a:rPr lang="en-US" dirty="0" smtClean="0"/>
              <a:t> 15 </a:t>
            </a:r>
            <a:r>
              <a:rPr lang="en-US" dirty="0" smtClean="0"/>
              <a:t>sec</a:t>
            </a:r>
          </a:p>
          <a:p>
            <a:pPr lvl="1"/>
            <a:r>
              <a:rPr lang="en-US" dirty="0" smtClean="0"/>
              <a:t>Tele-op 2 min, 15 sec</a:t>
            </a:r>
            <a:endParaRPr lang="en-US" dirty="0" smtClean="0"/>
          </a:p>
          <a:p>
            <a:r>
              <a:rPr lang="en-US" dirty="0" smtClean="0"/>
              <a:t>Drive Team:</a:t>
            </a:r>
          </a:p>
          <a:p>
            <a:pPr lvl="1"/>
            <a:r>
              <a:rPr lang="en-US" dirty="0" smtClean="0"/>
              <a:t>Drivers</a:t>
            </a:r>
            <a:r>
              <a:rPr lang="en-US" dirty="0" smtClean="0"/>
              <a:t>: 2</a:t>
            </a:r>
          </a:p>
          <a:p>
            <a:pPr lvl="1"/>
            <a:r>
              <a:rPr lang="en-US" dirty="0" smtClean="0"/>
              <a:t>Human Players 1: Spy, bowling, boulder control </a:t>
            </a:r>
          </a:p>
          <a:p>
            <a:pPr lvl="1"/>
            <a:r>
              <a:rPr lang="en-US" dirty="0" smtClean="0"/>
              <a:t>1 </a:t>
            </a:r>
            <a:r>
              <a:rPr lang="en-US" dirty="0" smtClean="0"/>
              <a:t>Driver Coach</a:t>
            </a:r>
            <a:endParaRPr lang="en-US" dirty="0" smtClean="0"/>
          </a:p>
          <a:p>
            <a:r>
              <a:rPr lang="en-US" dirty="0" smtClean="0"/>
              <a:t>Robot:</a:t>
            </a:r>
          </a:p>
          <a:p>
            <a:pPr lvl="1"/>
            <a:r>
              <a:rPr lang="en-US" dirty="0" smtClean="0"/>
              <a:t>Neutral </a:t>
            </a:r>
            <a:r>
              <a:rPr lang="en-US" dirty="0" smtClean="0"/>
              <a:t>Zone </a:t>
            </a:r>
            <a:r>
              <a:rPr lang="en-US" dirty="0" smtClean="0"/>
              <a:t>must be breaking </a:t>
            </a:r>
            <a:r>
              <a:rPr lang="en-US" dirty="0" smtClean="0"/>
              <a:t>the plane of the auto line (across the line) on the opposite side of the </a:t>
            </a:r>
            <a:r>
              <a:rPr lang="en-US" dirty="0" smtClean="0"/>
              <a:t>field from scoring tower.</a:t>
            </a:r>
            <a:endParaRPr lang="en-US" dirty="0" smtClean="0"/>
          </a:p>
          <a:p>
            <a:pPr lvl="1"/>
            <a:r>
              <a:rPr lang="en-US" dirty="0" smtClean="0"/>
              <a:t>Inside the courtyard in contact with the castle wall or courtyard and guard rail. Spy bot</a:t>
            </a:r>
          </a:p>
          <a:p>
            <a:endParaRPr lang="en-US" dirty="0" smtClean="0"/>
          </a:p>
          <a:p>
            <a:endParaRPr lang="en-US" dirty="0" smtClean="0"/>
          </a:p>
        </p:txBody>
      </p:sp>
      <p:pic>
        <p:nvPicPr>
          <p:cNvPr id="4" name="Content Placeholder 4"/>
          <p:cNvPicPr>
            <a:picLocks noChangeAspect="1"/>
          </p:cNvPicPr>
          <p:nvPr/>
        </p:nvPicPr>
        <p:blipFill>
          <a:blip r:embed="rId3"/>
          <a:stretch>
            <a:fillRect/>
          </a:stretch>
        </p:blipFill>
        <p:spPr>
          <a:xfrm>
            <a:off x="5673895" y="722235"/>
            <a:ext cx="5679906" cy="2672898"/>
          </a:xfrm>
          <a:prstGeom prst="rect">
            <a:avLst/>
          </a:prstGeom>
        </p:spPr>
      </p:pic>
    </p:spTree>
    <p:extLst>
      <p:ext uri="{BB962C8B-B14F-4D97-AF65-F5344CB8AC3E}">
        <p14:creationId xmlns:p14="http://schemas.microsoft.com/office/powerpoint/2010/main" val="261892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Constraints</a:t>
            </a:r>
            <a:endParaRPr lang="en-US" dirty="0"/>
          </a:p>
        </p:txBody>
      </p:sp>
      <p:sp>
        <p:nvSpPr>
          <p:cNvPr id="3" name="Content Placeholder 2"/>
          <p:cNvSpPr>
            <a:spLocks noGrp="1"/>
          </p:cNvSpPr>
          <p:nvPr>
            <p:ph idx="1"/>
          </p:nvPr>
        </p:nvSpPr>
        <p:spPr/>
        <p:txBody>
          <a:bodyPr/>
          <a:lstStyle/>
          <a:p>
            <a:r>
              <a:rPr lang="en-US" dirty="0" smtClean="0"/>
              <a:t>Height: 4’6” max until the last 20 seconds of match</a:t>
            </a:r>
          </a:p>
          <a:p>
            <a:r>
              <a:rPr lang="en-US" dirty="0" smtClean="0"/>
              <a:t>Perimeter 120 inches without bumpers</a:t>
            </a:r>
          </a:p>
          <a:p>
            <a:r>
              <a:rPr lang="en-US" dirty="0" smtClean="0"/>
              <a:t>Weight: 120 pounds excluding battery and bumpers</a:t>
            </a:r>
          </a:p>
          <a:p>
            <a:r>
              <a:rPr lang="en-US" dirty="0" smtClean="0"/>
              <a:t>Nothing allowed more than 15 inches outside the frame</a:t>
            </a:r>
          </a:p>
          <a:p>
            <a:r>
              <a:rPr lang="en-US" dirty="0" smtClean="0"/>
              <a:t>Boulder has to be able to be removed at all times by a human with robot powered off.</a:t>
            </a:r>
          </a:p>
          <a:p>
            <a:r>
              <a:rPr lang="en-US" dirty="0" smtClean="0"/>
              <a:t>Only can control one boulder at a time</a:t>
            </a:r>
          </a:p>
          <a:p>
            <a:r>
              <a:rPr lang="en-US" dirty="0" smtClean="0"/>
              <a:t>Boulder can be inside or outside the bot</a:t>
            </a:r>
          </a:p>
          <a:p>
            <a:pPr marL="0" indent="0">
              <a:buNone/>
            </a:pPr>
            <a:endParaRPr lang="en-US" dirty="0"/>
          </a:p>
        </p:txBody>
      </p:sp>
    </p:spTree>
    <p:extLst>
      <p:ext uri="{BB962C8B-B14F-4D97-AF65-F5344CB8AC3E}">
        <p14:creationId xmlns:p14="http://schemas.microsoft.com/office/powerpoint/2010/main" val="367346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Rules</a:t>
            </a:r>
            <a:endParaRPr lang="en-US" dirty="0"/>
          </a:p>
        </p:txBody>
      </p:sp>
      <p:sp>
        <p:nvSpPr>
          <p:cNvPr id="3" name="Content Placeholder 2"/>
          <p:cNvSpPr>
            <a:spLocks noGrp="1"/>
          </p:cNvSpPr>
          <p:nvPr>
            <p:ph idx="1"/>
          </p:nvPr>
        </p:nvSpPr>
        <p:spPr/>
        <p:txBody>
          <a:bodyPr/>
          <a:lstStyle/>
          <a:p>
            <a:r>
              <a:rPr lang="en-US" dirty="0" smtClean="0"/>
              <a:t>1 Robot Defensive Pinning: Can pin for 5 seconds and then must wait for 3 seconds. If the pinned robot comes at the pinning robot, the time is void.</a:t>
            </a:r>
          </a:p>
          <a:p>
            <a:r>
              <a:rPr lang="en-US" dirty="0" smtClean="0"/>
              <a:t>Only one robot can be in our courtyard at a time.</a:t>
            </a:r>
          </a:p>
          <a:p>
            <a:r>
              <a:rPr lang="en-US" dirty="0" smtClean="0"/>
              <a:t>Last 20 seconds, we can’t block their robots.</a:t>
            </a:r>
          </a:p>
          <a:p>
            <a:r>
              <a:rPr lang="en-US" dirty="0" smtClean="0"/>
              <a:t>All three robots must be on the batter at the end to capture the tower.  </a:t>
            </a:r>
          </a:p>
          <a:p>
            <a:r>
              <a:rPr lang="en-US" dirty="0" smtClean="0"/>
              <a:t>8 boulders in tower to weaken it.  One extra boulder per technical.</a:t>
            </a:r>
          </a:p>
          <a:p>
            <a:pPr marL="0" indent="0">
              <a:buNone/>
            </a:pPr>
            <a:endParaRPr lang="en-US" dirty="0" smtClean="0"/>
          </a:p>
          <a:p>
            <a:endParaRPr lang="en-US" dirty="0" smtClean="0"/>
          </a:p>
          <a:p>
            <a:pPr lvl="1"/>
            <a:endParaRPr lang="en-US" dirty="0"/>
          </a:p>
        </p:txBody>
      </p:sp>
    </p:spTree>
    <p:extLst>
      <p:ext uri="{BB962C8B-B14F-4D97-AF65-F5344CB8AC3E}">
        <p14:creationId xmlns:p14="http://schemas.microsoft.com/office/powerpoint/2010/main" val="316347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45" y="228600"/>
            <a:ext cx="10515600" cy="1045674"/>
          </a:xfrm>
        </p:spPr>
        <p:txBody>
          <a:bodyPr>
            <a:normAutofit fontScale="90000"/>
          </a:bodyPr>
          <a:lstStyle/>
          <a:p>
            <a:r>
              <a:rPr lang="en-US" dirty="0" smtClean="0"/>
              <a:t>Field Elements/Pieces</a:t>
            </a:r>
            <a:r>
              <a:rPr lang="en-US" dirty="0"/>
              <a:t/>
            </a:r>
            <a:br>
              <a:rPr lang="en-US" dirty="0"/>
            </a:br>
            <a:endParaRPr lang="en-US" dirty="0"/>
          </a:p>
        </p:txBody>
      </p:sp>
      <p:pic>
        <p:nvPicPr>
          <p:cNvPr id="9" name="Picture 8"/>
          <p:cNvPicPr>
            <a:picLocks noChangeAspect="1"/>
          </p:cNvPicPr>
          <p:nvPr/>
        </p:nvPicPr>
        <p:blipFill>
          <a:blip r:embed="rId3"/>
          <a:stretch>
            <a:fillRect/>
          </a:stretch>
        </p:blipFill>
        <p:spPr>
          <a:xfrm>
            <a:off x="323335" y="5166410"/>
            <a:ext cx="5120021" cy="1373665"/>
          </a:xfrm>
          <a:prstGeom prst="rect">
            <a:avLst/>
          </a:prstGeom>
        </p:spPr>
      </p:pic>
      <p:pic>
        <p:nvPicPr>
          <p:cNvPr id="10" name="Picture 9"/>
          <p:cNvPicPr>
            <a:picLocks noChangeAspect="1"/>
          </p:cNvPicPr>
          <p:nvPr/>
        </p:nvPicPr>
        <p:blipFill>
          <a:blip r:embed="rId4"/>
          <a:stretch>
            <a:fillRect/>
          </a:stretch>
        </p:blipFill>
        <p:spPr>
          <a:xfrm>
            <a:off x="6112932" y="2204253"/>
            <a:ext cx="5187949" cy="2585894"/>
          </a:xfrm>
          <a:prstGeom prst="rect">
            <a:avLst/>
          </a:prstGeom>
        </p:spPr>
      </p:pic>
      <p:pic>
        <p:nvPicPr>
          <p:cNvPr id="11" name="Picture 10"/>
          <p:cNvPicPr>
            <a:picLocks noChangeAspect="1"/>
          </p:cNvPicPr>
          <p:nvPr/>
        </p:nvPicPr>
        <p:blipFill>
          <a:blip r:embed="rId5"/>
          <a:stretch>
            <a:fillRect/>
          </a:stretch>
        </p:blipFill>
        <p:spPr>
          <a:xfrm>
            <a:off x="6197600" y="4983171"/>
            <a:ext cx="5156200" cy="1768265"/>
          </a:xfrm>
          <a:prstGeom prst="rect">
            <a:avLst/>
          </a:prstGeom>
        </p:spPr>
      </p:pic>
      <p:sp>
        <p:nvSpPr>
          <p:cNvPr id="13" name="Rectangle 12"/>
          <p:cNvSpPr/>
          <p:nvPr/>
        </p:nvSpPr>
        <p:spPr>
          <a:xfrm>
            <a:off x="323335" y="4920973"/>
            <a:ext cx="5332398" cy="18304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47679" y="2074342"/>
            <a:ext cx="5332398" cy="27158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47679" y="4920973"/>
            <a:ext cx="5332398" cy="18304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323335" y="2015624"/>
            <a:ext cx="5332398" cy="2774523"/>
            <a:chOff x="323335" y="2015624"/>
            <a:chExt cx="5332398" cy="2774523"/>
          </a:xfrm>
        </p:grpSpPr>
        <p:pic>
          <p:nvPicPr>
            <p:cNvPr id="8" name="Picture 7"/>
            <p:cNvPicPr>
              <a:picLocks noChangeAspect="1"/>
            </p:cNvPicPr>
            <p:nvPr/>
          </p:nvPicPr>
          <p:blipFill>
            <a:blip r:embed="rId6"/>
            <a:stretch>
              <a:fillRect/>
            </a:stretch>
          </p:blipFill>
          <p:spPr>
            <a:xfrm>
              <a:off x="446254" y="2205168"/>
              <a:ext cx="4997102" cy="2584979"/>
            </a:xfrm>
            <a:prstGeom prst="rect">
              <a:avLst/>
            </a:prstGeom>
          </p:spPr>
        </p:pic>
        <p:sp>
          <p:nvSpPr>
            <p:cNvPr id="12" name="Rectangle 11"/>
            <p:cNvSpPr/>
            <p:nvPr/>
          </p:nvSpPr>
          <p:spPr>
            <a:xfrm>
              <a:off x="323335" y="2074342"/>
              <a:ext cx="5332398" cy="27158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058275" y="2015624"/>
              <a:ext cx="508000" cy="830997"/>
            </a:xfrm>
            <a:prstGeom prst="rect">
              <a:avLst/>
            </a:prstGeom>
            <a:noFill/>
          </p:spPr>
          <p:txBody>
            <a:bodyPr wrap="square" rtlCol="0">
              <a:spAutoFit/>
            </a:bodyPr>
            <a:lstStyle/>
            <a:p>
              <a:r>
                <a:rPr lang="en-US" sz="4800" dirty="0" smtClean="0"/>
                <a:t>A</a:t>
              </a:r>
              <a:endParaRPr lang="en-US" sz="4800" dirty="0"/>
            </a:p>
          </p:txBody>
        </p:sp>
      </p:grpSp>
      <p:sp>
        <p:nvSpPr>
          <p:cNvPr id="17" name="TextBox 16"/>
          <p:cNvSpPr txBox="1"/>
          <p:nvPr/>
        </p:nvSpPr>
        <p:spPr>
          <a:xfrm>
            <a:off x="10788089" y="2014709"/>
            <a:ext cx="508000" cy="830997"/>
          </a:xfrm>
          <a:prstGeom prst="rect">
            <a:avLst/>
          </a:prstGeom>
          <a:noFill/>
        </p:spPr>
        <p:txBody>
          <a:bodyPr wrap="square" rtlCol="0">
            <a:spAutoFit/>
          </a:bodyPr>
          <a:lstStyle/>
          <a:p>
            <a:r>
              <a:rPr lang="en-US" sz="4800" dirty="0" smtClean="0"/>
              <a:t>C</a:t>
            </a:r>
            <a:endParaRPr lang="en-US" sz="4800" dirty="0"/>
          </a:p>
        </p:txBody>
      </p:sp>
      <p:sp>
        <p:nvSpPr>
          <p:cNvPr id="18" name="TextBox 17"/>
          <p:cNvSpPr txBox="1"/>
          <p:nvPr/>
        </p:nvSpPr>
        <p:spPr>
          <a:xfrm>
            <a:off x="10842345" y="4927019"/>
            <a:ext cx="508000" cy="830997"/>
          </a:xfrm>
          <a:prstGeom prst="rect">
            <a:avLst/>
          </a:prstGeom>
          <a:noFill/>
        </p:spPr>
        <p:txBody>
          <a:bodyPr wrap="square" rtlCol="0">
            <a:spAutoFit/>
          </a:bodyPr>
          <a:lstStyle/>
          <a:p>
            <a:r>
              <a:rPr lang="en-US" sz="4800" dirty="0" smtClean="0"/>
              <a:t>D</a:t>
            </a:r>
            <a:endParaRPr lang="en-US" sz="4800" dirty="0"/>
          </a:p>
        </p:txBody>
      </p:sp>
      <p:sp>
        <p:nvSpPr>
          <p:cNvPr id="19" name="TextBox 18"/>
          <p:cNvSpPr txBox="1"/>
          <p:nvPr/>
        </p:nvSpPr>
        <p:spPr>
          <a:xfrm>
            <a:off x="5085277" y="4927019"/>
            <a:ext cx="508000" cy="830997"/>
          </a:xfrm>
          <a:prstGeom prst="rect">
            <a:avLst/>
          </a:prstGeom>
          <a:noFill/>
        </p:spPr>
        <p:txBody>
          <a:bodyPr wrap="square" rtlCol="0">
            <a:spAutoFit/>
          </a:bodyPr>
          <a:lstStyle/>
          <a:p>
            <a:r>
              <a:rPr lang="en-US" sz="4800" dirty="0" smtClean="0"/>
              <a:t>B</a:t>
            </a:r>
            <a:endParaRPr lang="en-US" sz="4800" dirty="0"/>
          </a:p>
        </p:txBody>
      </p:sp>
      <p:sp>
        <p:nvSpPr>
          <p:cNvPr id="20" name="TextBox 19"/>
          <p:cNvSpPr txBox="1"/>
          <p:nvPr/>
        </p:nvSpPr>
        <p:spPr>
          <a:xfrm>
            <a:off x="834745" y="1692039"/>
            <a:ext cx="10171922" cy="369332"/>
          </a:xfrm>
          <a:prstGeom prst="rect">
            <a:avLst/>
          </a:prstGeom>
          <a:noFill/>
        </p:spPr>
        <p:txBody>
          <a:bodyPr wrap="square" rtlCol="0">
            <a:spAutoFit/>
          </a:bodyPr>
          <a:lstStyle/>
          <a:p>
            <a:pPr algn="ctr"/>
            <a:r>
              <a:rPr lang="en-US" dirty="0"/>
              <a:t>(Defenses) Outer Works (8) </a:t>
            </a:r>
            <a:r>
              <a:rPr lang="en-US" dirty="0" smtClean="0"/>
              <a:t>- Must pick one from each section</a:t>
            </a:r>
            <a:endParaRPr lang="en-US" dirty="0"/>
          </a:p>
        </p:txBody>
      </p:sp>
      <p:pic>
        <p:nvPicPr>
          <p:cNvPr id="22" name="Picture 21"/>
          <p:cNvPicPr>
            <a:picLocks noChangeAspect="1"/>
          </p:cNvPicPr>
          <p:nvPr/>
        </p:nvPicPr>
        <p:blipFill>
          <a:blip r:embed="rId7"/>
          <a:stretch>
            <a:fillRect/>
          </a:stretch>
        </p:blipFill>
        <p:spPr>
          <a:xfrm>
            <a:off x="6047679" y="570914"/>
            <a:ext cx="5559547" cy="900750"/>
          </a:xfrm>
          <a:prstGeom prst="rect">
            <a:avLst/>
          </a:prstGeom>
        </p:spPr>
      </p:pic>
    </p:spTree>
    <p:extLst>
      <p:ext uri="{BB962C8B-B14F-4D97-AF65-F5344CB8AC3E}">
        <p14:creationId xmlns:p14="http://schemas.microsoft.com/office/powerpoint/2010/main" val="2490353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Pieces</a:t>
            </a:r>
            <a:endParaRPr lang="en-US" dirty="0"/>
          </a:p>
        </p:txBody>
      </p:sp>
      <p:sp>
        <p:nvSpPr>
          <p:cNvPr id="3" name="Content Placeholder 2"/>
          <p:cNvSpPr>
            <a:spLocks noGrp="1"/>
          </p:cNvSpPr>
          <p:nvPr>
            <p:ph idx="1"/>
          </p:nvPr>
        </p:nvSpPr>
        <p:spPr>
          <a:xfrm>
            <a:off x="160867" y="1574800"/>
            <a:ext cx="3860800" cy="5182129"/>
          </a:xfrm>
        </p:spPr>
        <p:txBody>
          <a:bodyPr>
            <a:normAutofit fontScale="70000" lnSpcReduction="20000"/>
          </a:bodyPr>
          <a:lstStyle/>
          <a:p>
            <a:r>
              <a:rPr lang="en-US" dirty="0" smtClean="0"/>
              <a:t>Outer Elements (9) </a:t>
            </a:r>
            <a:r>
              <a:rPr lang="en-US" dirty="0" smtClean="0"/>
              <a:t>total, (8) Changeable</a:t>
            </a:r>
            <a:endParaRPr lang="en-US" dirty="0" smtClean="0"/>
          </a:p>
          <a:p>
            <a:r>
              <a:rPr lang="en-US" dirty="0" smtClean="0"/>
              <a:t>Low bar is always on the field 1’4” 3’10”touching edge of field</a:t>
            </a:r>
          </a:p>
          <a:p>
            <a:r>
              <a:rPr lang="en-US" dirty="0" smtClean="0"/>
              <a:t>Fixed</a:t>
            </a:r>
          </a:p>
          <a:p>
            <a:pPr lvl="1"/>
            <a:r>
              <a:rPr lang="en-US" dirty="0" smtClean="0"/>
              <a:t>Stone wall</a:t>
            </a:r>
          </a:p>
          <a:p>
            <a:pPr lvl="1"/>
            <a:r>
              <a:rPr lang="en-US" dirty="0" smtClean="0"/>
              <a:t>Moat</a:t>
            </a:r>
          </a:p>
          <a:p>
            <a:pPr lvl="1"/>
            <a:r>
              <a:rPr lang="en-US" dirty="0" smtClean="0"/>
              <a:t>Rough terrain</a:t>
            </a:r>
          </a:p>
          <a:p>
            <a:pPr lvl="1"/>
            <a:r>
              <a:rPr lang="en-US" dirty="0" smtClean="0"/>
              <a:t>Ramparts</a:t>
            </a:r>
          </a:p>
          <a:p>
            <a:r>
              <a:rPr lang="en-US" dirty="0" smtClean="0"/>
              <a:t>Moveable</a:t>
            </a:r>
          </a:p>
          <a:p>
            <a:pPr lvl="1"/>
            <a:r>
              <a:rPr lang="en-US" dirty="0"/>
              <a:t>Low bar</a:t>
            </a:r>
          </a:p>
          <a:p>
            <a:pPr lvl="1"/>
            <a:r>
              <a:rPr lang="en-US" dirty="0" smtClean="0"/>
              <a:t>Sally </a:t>
            </a:r>
            <a:r>
              <a:rPr lang="en-US" dirty="0" smtClean="0"/>
              <a:t>Port</a:t>
            </a:r>
          </a:p>
          <a:p>
            <a:pPr lvl="1"/>
            <a:r>
              <a:rPr lang="en-US" dirty="0" smtClean="0"/>
              <a:t>Draw </a:t>
            </a:r>
            <a:r>
              <a:rPr lang="en-US" dirty="0" smtClean="0"/>
              <a:t>Bridge</a:t>
            </a:r>
          </a:p>
          <a:p>
            <a:pPr lvl="1"/>
            <a:r>
              <a:rPr lang="en-US" dirty="0" smtClean="0"/>
              <a:t>Cheval de </a:t>
            </a:r>
            <a:r>
              <a:rPr lang="en-US" dirty="0" err="1" smtClean="0"/>
              <a:t>Frise</a:t>
            </a:r>
            <a:endParaRPr lang="en-US" dirty="0" smtClean="0"/>
          </a:p>
          <a:p>
            <a:pPr lvl="1"/>
            <a:r>
              <a:rPr lang="en-US" dirty="0" smtClean="0"/>
              <a:t>Portcullis</a:t>
            </a:r>
          </a:p>
          <a:p>
            <a:r>
              <a:rPr lang="en-US" dirty="0" smtClean="0"/>
              <a:t>Rough </a:t>
            </a:r>
            <a:r>
              <a:rPr lang="en-US" dirty="0" smtClean="0"/>
              <a:t>Terrain</a:t>
            </a:r>
            <a:endParaRPr lang="en-US" dirty="0" smtClean="0"/>
          </a:p>
          <a:p>
            <a:pPr marL="0" indent="0">
              <a:buNone/>
            </a:pPr>
            <a:r>
              <a:rPr lang="en-US" dirty="0" smtClean="0"/>
              <a:t>We pick three, one is fixed, one from the crowd</a:t>
            </a:r>
          </a:p>
          <a:p>
            <a:endParaRPr lang="en-US" dirty="0" smtClean="0"/>
          </a:p>
          <a:p>
            <a:endParaRPr lang="en-US" dirty="0"/>
          </a:p>
        </p:txBody>
      </p:sp>
      <p:pic>
        <p:nvPicPr>
          <p:cNvPr id="7" name="Picture 6"/>
          <p:cNvPicPr>
            <a:picLocks noChangeAspect="1"/>
          </p:cNvPicPr>
          <p:nvPr/>
        </p:nvPicPr>
        <p:blipFill>
          <a:blip r:embed="rId3"/>
          <a:stretch>
            <a:fillRect/>
          </a:stretch>
        </p:blipFill>
        <p:spPr>
          <a:xfrm>
            <a:off x="8339667" y="5249686"/>
            <a:ext cx="3285066" cy="1608314"/>
          </a:xfrm>
          <a:prstGeom prst="rect">
            <a:avLst/>
          </a:prstGeom>
        </p:spPr>
      </p:pic>
      <p:pic>
        <p:nvPicPr>
          <p:cNvPr id="10" name="Picture 9"/>
          <p:cNvPicPr>
            <a:picLocks noChangeAspect="1"/>
          </p:cNvPicPr>
          <p:nvPr/>
        </p:nvPicPr>
        <p:blipFill>
          <a:blip r:embed="rId4"/>
          <a:stretch>
            <a:fillRect/>
          </a:stretch>
        </p:blipFill>
        <p:spPr>
          <a:xfrm>
            <a:off x="8278688" y="3898079"/>
            <a:ext cx="3725334" cy="1378373"/>
          </a:xfrm>
          <a:prstGeom prst="rect">
            <a:avLst/>
          </a:prstGeom>
        </p:spPr>
      </p:pic>
      <p:pic>
        <p:nvPicPr>
          <p:cNvPr id="11" name="Picture 10"/>
          <p:cNvPicPr>
            <a:picLocks noChangeAspect="1"/>
          </p:cNvPicPr>
          <p:nvPr/>
        </p:nvPicPr>
        <p:blipFill>
          <a:blip r:embed="rId5"/>
          <a:stretch>
            <a:fillRect/>
          </a:stretch>
        </p:blipFill>
        <p:spPr>
          <a:xfrm>
            <a:off x="3835400" y="1119198"/>
            <a:ext cx="3703355" cy="1137777"/>
          </a:xfrm>
          <a:prstGeom prst="rect">
            <a:avLst/>
          </a:prstGeom>
        </p:spPr>
      </p:pic>
      <p:pic>
        <p:nvPicPr>
          <p:cNvPr id="12" name="Picture 11"/>
          <p:cNvPicPr>
            <a:picLocks noChangeAspect="1"/>
          </p:cNvPicPr>
          <p:nvPr/>
        </p:nvPicPr>
        <p:blipFill>
          <a:blip r:embed="rId6"/>
          <a:stretch>
            <a:fillRect/>
          </a:stretch>
        </p:blipFill>
        <p:spPr>
          <a:xfrm>
            <a:off x="8339666" y="1280610"/>
            <a:ext cx="3603379" cy="976365"/>
          </a:xfrm>
          <a:prstGeom prst="rect">
            <a:avLst/>
          </a:prstGeom>
        </p:spPr>
      </p:pic>
      <p:pic>
        <p:nvPicPr>
          <p:cNvPr id="13" name="Picture 12"/>
          <p:cNvPicPr>
            <a:picLocks noChangeAspect="1"/>
          </p:cNvPicPr>
          <p:nvPr/>
        </p:nvPicPr>
        <p:blipFill>
          <a:blip r:embed="rId7"/>
          <a:stretch>
            <a:fillRect/>
          </a:stretch>
        </p:blipFill>
        <p:spPr>
          <a:xfrm>
            <a:off x="4440774" y="5257976"/>
            <a:ext cx="3014134" cy="1555832"/>
          </a:xfrm>
          <a:prstGeom prst="rect">
            <a:avLst/>
          </a:prstGeom>
        </p:spPr>
      </p:pic>
      <p:pic>
        <p:nvPicPr>
          <p:cNvPr id="14" name="Picture 13"/>
          <p:cNvPicPr>
            <a:picLocks noChangeAspect="1"/>
          </p:cNvPicPr>
          <p:nvPr/>
        </p:nvPicPr>
        <p:blipFill>
          <a:blip r:embed="rId8"/>
          <a:stretch>
            <a:fillRect/>
          </a:stretch>
        </p:blipFill>
        <p:spPr>
          <a:xfrm>
            <a:off x="4546032" y="3859532"/>
            <a:ext cx="3122656" cy="1414033"/>
          </a:xfrm>
          <a:prstGeom prst="rect">
            <a:avLst/>
          </a:prstGeom>
        </p:spPr>
      </p:pic>
      <p:pic>
        <p:nvPicPr>
          <p:cNvPr id="15" name="Picture 14"/>
          <p:cNvPicPr>
            <a:picLocks noChangeAspect="1"/>
          </p:cNvPicPr>
          <p:nvPr/>
        </p:nvPicPr>
        <p:blipFill>
          <a:blip r:embed="rId9"/>
          <a:stretch>
            <a:fillRect/>
          </a:stretch>
        </p:blipFill>
        <p:spPr>
          <a:xfrm>
            <a:off x="4021667" y="49684"/>
            <a:ext cx="3412066" cy="1093234"/>
          </a:xfrm>
          <a:prstGeom prst="rect">
            <a:avLst/>
          </a:prstGeom>
        </p:spPr>
      </p:pic>
      <p:pic>
        <p:nvPicPr>
          <p:cNvPr id="16" name="Picture 15"/>
          <p:cNvPicPr>
            <a:picLocks noChangeAspect="1"/>
          </p:cNvPicPr>
          <p:nvPr/>
        </p:nvPicPr>
        <p:blipFill>
          <a:blip r:embed="rId10"/>
          <a:stretch>
            <a:fillRect/>
          </a:stretch>
        </p:blipFill>
        <p:spPr>
          <a:xfrm>
            <a:off x="8761177" y="44779"/>
            <a:ext cx="2719624" cy="1235831"/>
          </a:xfrm>
          <a:prstGeom prst="rect">
            <a:avLst/>
          </a:prstGeom>
        </p:spPr>
      </p:pic>
      <p:pic>
        <p:nvPicPr>
          <p:cNvPr id="17" name="Picture 16"/>
          <p:cNvPicPr>
            <a:picLocks noChangeAspect="1"/>
          </p:cNvPicPr>
          <p:nvPr/>
        </p:nvPicPr>
        <p:blipFill>
          <a:blip r:embed="rId11"/>
          <a:stretch>
            <a:fillRect/>
          </a:stretch>
        </p:blipFill>
        <p:spPr>
          <a:xfrm>
            <a:off x="4440774" y="2322286"/>
            <a:ext cx="3704160" cy="1552835"/>
          </a:xfrm>
          <a:prstGeom prst="rect">
            <a:avLst/>
          </a:prstGeom>
        </p:spPr>
      </p:pic>
      <p:sp>
        <p:nvSpPr>
          <p:cNvPr id="18" name="Rectangle 17"/>
          <p:cNvSpPr/>
          <p:nvPr/>
        </p:nvSpPr>
        <p:spPr>
          <a:xfrm>
            <a:off x="3835400" y="0"/>
            <a:ext cx="8255000" cy="2256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35400" y="2316532"/>
            <a:ext cx="8255000" cy="4541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35400" y="3859533"/>
            <a:ext cx="8255000" cy="2998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0" idx="0"/>
            <a:endCxn id="20" idx="2"/>
          </p:cNvCxnSpPr>
          <p:nvPr/>
        </p:nvCxnSpPr>
        <p:spPr>
          <a:xfrm>
            <a:off x="7962900" y="3859533"/>
            <a:ext cx="0" cy="29984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2"/>
          </p:cNvCxnSpPr>
          <p:nvPr/>
        </p:nvCxnSpPr>
        <p:spPr>
          <a:xfrm>
            <a:off x="7962900" y="0"/>
            <a:ext cx="0" cy="225697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962893" y="3700405"/>
            <a:ext cx="508000" cy="830997"/>
          </a:xfrm>
          <a:prstGeom prst="rect">
            <a:avLst/>
          </a:prstGeom>
          <a:noFill/>
        </p:spPr>
        <p:txBody>
          <a:bodyPr wrap="square" rtlCol="0">
            <a:spAutoFit/>
          </a:bodyPr>
          <a:lstStyle/>
          <a:p>
            <a:r>
              <a:rPr lang="en-US" sz="4800" dirty="0" smtClean="0"/>
              <a:t>A</a:t>
            </a:r>
            <a:endParaRPr lang="en-US" sz="4800" dirty="0"/>
          </a:p>
        </p:txBody>
      </p:sp>
      <p:sp>
        <p:nvSpPr>
          <p:cNvPr id="26" name="TextBox 25"/>
          <p:cNvSpPr txBox="1"/>
          <p:nvPr/>
        </p:nvSpPr>
        <p:spPr>
          <a:xfrm>
            <a:off x="7426123" y="3700404"/>
            <a:ext cx="508000" cy="830997"/>
          </a:xfrm>
          <a:prstGeom prst="rect">
            <a:avLst/>
          </a:prstGeom>
          <a:noFill/>
        </p:spPr>
        <p:txBody>
          <a:bodyPr wrap="square" rtlCol="0">
            <a:spAutoFit/>
          </a:bodyPr>
          <a:lstStyle/>
          <a:p>
            <a:r>
              <a:rPr lang="en-US" sz="4800" dirty="0" smtClean="0"/>
              <a:t>C</a:t>
            </a:r>
            <a:endParaRPr lang="en-US" sz="4800" dirty="0"/>
          </a:p>
        </p:txBody>
      </p:sp>
      <p:sp>
        <p:nvSpPr>
          <p:cNvPr id="27" name="TextBox 26"/>
          <p:cNvSpPr txBox="1"/>
          <p:nvPr/>
        </p:nvSpPr>
        <p:spPr>
          <a:xfrm>
            <a:off x="7984083" y="-129938"/>
            <a:ext cx="508000" cy="830997"/>
          </a:xfrm>
          <a:prstGeom prst="rect">
            <a:avLst/>
          </a:prstGeom>
          <a:noFill/>
        </p:spPr>
        <p:txBody>
          <a:bodyPr wrap="square" rtlCol="0">
            <a:spAutoFit/>
          </a:bodyPr>
          <a:lstStyle/>
          <a:p>
            <a:r>
              <a:rPr lang="en-US" sz="4800" dirty="0" smtClean="0"/>
              <a:t>D</a:t>
            </a:r>
            <a:endParaRPr lang="en-US" sz="4800" dirty="0"/>
          </a:p>
        </p:txBody>
      </p:sp>
      <p:sp>
        <p:nvSpPr>
          <p:cNvPr id="28" name="TextBox 27"/>
          <p:cNvSpPr txBox="1"/>
          <p:nvPr/>
        </p:nvSpPr>
        <p:spPr>
          <a:xfrm>
            <a:off x="7454908" y="-129071"/>
            <a:ext cx="508000" cy="830997"/>
          </a:xfrm>
          <a:prstGeom prst="rect">
            <a:avLst/>
          </a:prstGeom>
          <a:noFill/>
        </p:spPr>
        <p:txBody>
          <a:bodyPr wrap="square" rtlCol="0">
            <a:spAutoFit/>
          </a:bodyPr>
          <a:lstStyle/>
          <a:p>
            <a:r>
              <a:rPr lang="en-US" sz="4800" dirty="0" smtClean="0"/>
              <a:t>B</a:t>
            </a:r>
            <a:endParaRPr lang="en-US" sz="4800" dirty="0"/>
          </a:p>
        </p:txBody>
      </p:sp>
    </p:spTree>
    <p:extLst>
      <p:ext uri="{BB962C8B-B14F-4D97-AF65-F5344CB8AC3E}">
        <p14:creationId xmlns:p14="http://schemas.microsoft.com/office/powerpoint/2010/main" val="2231643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Point </a:t>
            </a:r>
            <a:r>
              <a:rPr lang="en-US" dirty="0" smtClean="0"/>
              <a:t>Breakdown: Autonomous</a:t>
            </a:r>
            <a:endParaRPr lang="en-US" dirty="0"/>
          </a:p>
        </p:txBody>
      </p:sp>
      <p:sp>
        <p:nvSpPr>
          <p:cNvPr id="3" name="Content Placeholder 2"/>
          <p:cNvSpPr>
            <a:spLocks noGrp="1"/>
          </p:cNvSpPr>
          <p:nvPr>
            <p:ph idx="1"/>
          </p:nvPr>
        </p:nvSpPr>
        <p:spPr/>
        <p:txBody>
          <a:bodyPr/>
          <a:lstStyle/>
          <a:p>
            <a:r>
              <a:rPr lang="en-US" dirty="0" smtClean="0"/>
              <a:t>What can we do?</a:t>
            </a:r>
          </a:p>
          <a:p>
            <a:pPr lvl="1"/>
            <a:r>
              <a:rPr lang="en-US" dirty="0"/>
              <a:t>Reach (2</a:t>
            </a:r>
            <a:r>
              <a:rPr lang="en-US" dirty="0" smtClean="0"/>
              <a:t>)</a:t>
            </a:r>
            <a:endParaRPr lang="en-US" dirty="0"/>
          </a:p>
          <a:p>
            <a:pPr lvl="1"/>
            <a:r>
              <a:rPr lang="en-US" dirty="0" smtClean="0"/>
              <a:t>Cross </a:t>
            </a:r>
            <a:r>
              <a:rPr lang="en-US" dirty="0" smtClean="0"/>
              <a:t>the defense </a:t>
            </a:r>
            <a:r>
              <a:rPr lang="en-US" dirty="0" smtClean="0"/>
              <a:t>(10)</a:t>
            </a:r>
            <a:endParaRPr lang="en-US" dirty="0" smtClean="0"/>
          </a:p>
          <a:p>
            <a:pPr lvl="1"/>
            <a:r>
              <a:rPr lang="en-US" dirty="0" smtClean="0"/>
              <a:t>Boulder </a:t>
            </a:r>
            <a:r>
              <a:rPr lang="en-US" dirty="0" smtClean="0"/>
              <a:t>in high </a:t>
            </a:r>
            <a:r>
              <a:rPr lang="en-US" dirty="0" smtClean="0"/>
              <a:t>(10)</a:t>
            </a:r>
            <a:endParaRPr lang="en-US" dirty="0" smtClean="0"/>
          </a:p>
          <a:p>
            <a:pPr lvl="1"/>
            <a:r>
              <a:rPr lang="en-US" dirty="0" smtClean="0"/>
              <a:t>Boulder in low </a:t>
            </a:r>
            <a:r>
              <a:rPr lang="en-US" dirty="0" smtClean="0"/>
              <a:t>(5)</a:t>
            </a:r>
            <a:endParaRPr lang="en-US" dirty="0" smtClean="0"/>
          </a:p>
          <a:p>
            <a:r>
              <a:rPr lang="en-US" dirty="0" smtClean="0"/>
              <a:t>What can we not do?</a:t>
            </a:r>
            <a:endParaRPr lang="en-US" dirty="0"/>
          </a:p>
        </p:txBody>
      </p:sp>
    </p:spTree>
    <p:extLst>
      <p:ext uri="{BB962C8B-B14F-4D97-AF65-F5344CB8AC3E}">
        <p14:creationId xmlns:p14="http://schemas.microsoft.com/office/powerpoint/2010/main" val="388678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a:t>
            </a:r>
            <a:endParaRPr lang="en-US" dirty="0"/>
          </a:p>
        </p:txBody>
      </p:sp>
      <p:sp>
        <p:nvSpPr>
          <p:cNvPr id="3" name="Content Placeholder 2"/>
          <p:cNvSpPr>
            <a:spLocks noGrp="1"/>
          </p:cNvSpPr>
          <p:nvPr>
            <p:ph idx="1"/>
          </p:nvPr>
        </p:nvSpPr>
        <p:spPr/>
        <p:txBody>
          <a:bodyPr/>
          <a:lstStyle/>
          <a:p>
            <a:r>
              <a:rPr lang="en-US" dirty="0" smtClean="0"/>
              <a:t>Crossing an undamaged defense 5 points</a:t>
            </a:r>
          </a:p>
          <a:p>
            <a:r>
              <a:rPr lang="en-US" dirty="0" smtClean="0"/>
              <a:t>Shooting into high goal 10 points</a:t>
            </a:r>
          </a:p>
          <a:p>
            <a:r>
              <a:rPr lang="en-US" dirty="0" smtClean="0"/>
              <a:t>Shooting into low goal 5 points</a:t>
            </a:r>
          </a:p>
          <a:p>
            <a:r>
              <a:rPr lang="en-US" dirty="0" smtClean="0"/>
              <a:t>Breaching 1 ranking points</a:t>
            </a:r>
          </a:p>
          <a:p>
            <a:r>
              <a:rPr lang="en-US" dirty="0" smtClean="0"/>
              <a:t>Scale 15 points per robot</a:t>
            </a:r>
            <a:endParaRPr lang="en-US" dirty="0"/>
          </a:p>
        </p:txBody>
      </p:sp>
    </p:spTree>
    <p:extLst>
      <p:ext uri="{BB962C8B-B14F-4D97-AF65-F5344CB8AC3E}">
        <p14:creationId xmlns:p14="http://schemas.microsoft.com/office/powerpoint/2010/main" val="1336995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543</Words>
  <Application>Microsoft Office PowerPoint</Application>
  <PresentationFormat>Widescreen</PresentationFormat>
  <Paragraphs>99</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Team 5282</vt:lpstr>
      <vt:lpstr>Field Layout</vt:lpstr>
      <vt:lpstr>Match Set-Up/Times</vt:lpstr>
      <vt:lpstr>Robot Constraints</vt:lpstr>
      <vt:lpstr>Game Rules</vt:lpstr>
      <vt:lpstr>Field Elements/Pieces </vt:lpstr>
      <vt:lpstr>Field Pieces</vt:lpstr>
      <vt:lpstr>Game Point Breakdown: Autonomous</vt:lpstr>
      <vt:lpstr>Points</vt:lpstr>
      <vt:lpstr>Team Priorities/ Goals for robot design</vt:lpstr>
      <vt:lpstr>2016 First Robotics Competition: Stronghold</vt:lpstr>
    </vt:vector>
  </TitlesOfParts>
  <Company>Durand Area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Shankster</dc:creator>
  <cp:lastModifiedBy>Justin</cp:lastModifiedBy>
  <cp:revision>22</cp:revision>
  <cp:lastPrinted>2016-01-09T21:57:11Z</cp:lastPrinted>
  <dcterms:created xsi:type="dcterms:W3CDTF">2016-01-09T20:08:02Z</dcterms:created>
  <dcterms:modified xsi:type="dcterms:W3CDTF">2016-01-10T01:47:37Z</dcterms:modified>
</cp:coreProperties>
</file>